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7" r:id="rId5"/>
    <p:sldId id="268" r:id="rId6"/>
    <p:sldId id="267" r:id="rId7"/>
    <p:sldId id="269" r:id="rId8"/>
    <p:sldId id="270" r:id="rId9"/>
    <p:sldId id="259" r:id="rId10"/>
    <p:sldId id="261" r:id="rId11"/>
    <p:sldId id="262" r:id="rId12"/>
    <p:sldId id="263" r:id="rId13"/>
    <p:sldId id="271" r:id="rId14"/>
    <p:sldId id="26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75"/>
    <a:srgbClr val="008787"/>
    <a:srgbClr val="007B7B"/>
    <a:srgbClr val="394404"/>
    <a:srgbClr val="5F6F0F"/>
    <a:srgbClr val="718412"/>
    <a:srgbClr val="65741A"/>
    <a:srgbClr val="70811D"/>
    <a:srgbClr val="7B8D1F"/>
    <a:srgbClr val="839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5" d="100"/>
          <a:sy n="65" d="100"/>
        </p:scale>
        <p:origin x="132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6/29/2021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6/29/2021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6/29/2021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45940" y="1196752"/>
            <a:ext cx="8735325" cy="2232248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fr-FR" sz="6000" dirty="0"/>
              <a:t>Conception et développement d'une application de gestion des filières </a:t>
            </a:r>
            <a:endParaRPr lang="en-US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81844" y="4149080"/>
            <a:ext cx="3312368" cy="1872208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4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Encadrant</a:t>
            </a:r>
            <a:r>
              <a:rPr lang="en-US" dirty="0" smtClean="0"/>
              <a:t> : </a:t>
            </a:r>
          </a:p>
          <a:p>
            <a:r>
              <a:rPr lang="en-US" dirty="0" smtClean="0"/>
              <a:t>GUERMAH </a:t>
            </a:r>
            <a:r>
              <a:rPr lang="en-US" dirty="0" err="1" smtClean="0"/>
              <a:t>Hatim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Realiser</a:t>
            </a:r>
            <a:r>
              <a:rPr lang="en-US" dirty="0" smtClean="0"/>
              <a:t> par :</a:t>
            </a:r>
          </a:p>
          <a:p>
            <a:r>
              <a:rPr lang="en-US" dirty="0" smtClean="0"/>
              <a:t>EL JAZOULY </a:t>
            </a:r>
            <a:r>
              <a:rPr lang="en-US" dirty="0" err="1" smtClean="0"/>
              <a:t>Anass</a:t>
            </a:r>
            <a:endParaRPr lang="en-US" dirty="0" smtClean="0"/>
          </a:p>
          <a:p>
            <a:r>
              <a:rPr lang="en-US" dirty="0" smtClean="0"/>
              <a:t>EL KARMY </a:t>
            </a:r>
            <a:r>
              <a:rPr lang="en-US" dirty="0" err="1" smtClean="0"/>
              <a:t>Othmane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863362" y="4365104"/>
            <a:ext cx="3312368" cy="1296144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 smtClean="0"/>
              <a:t>Jury : </a:t>
            </a:r>
          </a:p>
          <a:p>
            <a:r>
              <a:rPr lang="fr-FR" sz="2600" dirty="0"/>
              <a:t>Pr. H. </a:t>
            </a:r>
            <a:r>
              <a:rPr lang="fr-FR" sz="2600" dirty="0" err="1" smtClean="0"/>
              <a:t>Guermah</a:t>
            </a:r>
            <a:endParaRPr lang="fr-FR" sz="2600" dirty="0" smtClean="0"/>
          </a:p>
          <a:p>
            <a:r>
              <a:rPr lang="fr-FR" sz="2600" dirty="0" smtClean="0"/>
              <a:t>Pr</a:t>
            </a:r>
            <a:r>
              <a:rPr lang="fr-FR" sz="2600" dirty="0"/>
              <a:t>. W. </a:t>
            </a:r>
            <a:r>
              <a:rPr lang="fr-FR" sz="2600" dirty="0" err="1"/>
              <a:t>Ettazi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989956" y="2872456"/>
            <a:ext cx="8784975" cy="1113088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Analyse</a:t>
            </a:r>
            <a:r>
              <a:rPr lang="en-US" sz="6000" dirty="0">
                <a:solidFill>
                  <a:schemeClr val="tx1"/>
                </a:solidFill>
              </a:rPr>
              <a:t> et conception</a:t>
            </a: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</a:rPr>
              <a:t>Use_case</a:t>
            </a:r>
            <a:r>
              <a:rPr lang="fr-FR" sz="3600" dirty="0" smtClean="0">
                <a:solidFill>
                  <a:schemeClr val="tx1"/>
                </a:solidFill>
              </a:rPr>
              <a:t>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47505" y="360759"/>
            <a:ext cx="129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Visiteur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t="2355" r="2346"/>
          <a:stretch/>
        </p:blipFill>
        <p:spPr>
          <a:xfrm>
            <a:off x="621804" y="822424"/>
            <a:ext cx="10585176" cy="58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</a:rPr>
              <a:t>Use_case</a:t>
            </a:r>
            <a:r>
              <a:rPr lang="fr-FR" sz="3600" dirty="0" smtClean="0">
                <a:solidFill>
                  <a:schemeClr val="tx1"/>
                </a:solidFill>
              </a:rPr>
              <a:t>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47505" y="360759"/>
            <a:ext cx="115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Admin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" r="4250" b="3664"/>
          <a:stretch/>
        </p:blipFill>
        <p:spPr>
          <a:xfrm>
            <a:off x="477788" y="1055153"/>
            <a:ext cx="11233248" cy="55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</a:rPr>
              <a:t>Use_case</a:t>
            </a:r>
            <a:r>
              <a:rPr lang="fr-FR" sz="3600" dirty="0" smtClean="0">
                <a:solidFill>
                  <a:schemeClr val="tx1"/>
                </a:solidFill>
              </a:rPr>
              <a:t>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7505" y="360759"/>
            <a:ext cx="115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Admin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11703" r="2123" b="6713"/>
          <a:stretch/>
        </p:blipFill>
        <p:spPr>
          <a:xfrm>
            <a:off x="191513" y="1772816"/>
            <a:ext cx="11805799" cy="36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</a:rPr>
              <a:t>Use_case</a:t>
            </a:r>
            <a:r>
              <a:rPr lang="fr-FR" sz="3600" dirty="0" smtClean="0">
                <a:solidFill>
                  <a:schemeClr val="tx1"/>
                </a:solidFill>
              </a:rPr>
              <a:t>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6321" y="360759"/>
            <a:ext cx="3523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Professeur/Chef de </a:t>
            </a:r>
            <a:r>
              <a:rPr lang="fr-FR" dirty="0" err="1" smtClean="0">
                <a:solidFill>
                  <a:srgbClr val="007575"/>
                </a:solidFill>
              </a:rPr>
              <a:t>filiere</a:t>
            </a:r>
            <a:r>
              <a:rPr lang="fr-FR" dirty="0" smtClean="0">
                <a:solidFill>
                  <a:srgbClr val="007575"/>
                </a:solidFill>
              </a:rPr>
              <a:t>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r="809"/>
          <a:stretch/>
        </p:blipFill>
        <p:spPr>
          <a:xfrm>
            <a:off x="358264" y="1484784"/>
            <a:ext cx="11472297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</a:rPr>
              <a:t>Use_case</a:t>
            </a:r>
            <a:r>
              <a:rPr lang="fr-FR" sz="3600" dirty="0" smtClean="0">
                <a:solidFill>
                  <a:schemeClr val="tx1"/>
                </a:solidFill>
              </a:rPr>
              <a:t>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7505" y="360759"/>
            <a:ext cx="1388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Etudiant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" t="4535" r="1477" b="2556"/>
          <a:stretch/>
        </p:blipFill>
        <p:spPr>
          <a:xfrm>
            <a:off x="477788" y="1520788"/>
            <a:ext cx="11449274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</a:rPr>
              <a:t>UML :</a:t>
            </a:r>
            <a:endParaRPr lang="fr-FR" sz="3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00" y="0"/>
            <a:ext cx="8044357" cy="6858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2844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162" y="260647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</a:rPr>
              <a:t>Diagramme de séquence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58708" y="360759"/>
            <a:ext cx="129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Visiteur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50"/>
          <a:stretch/>
        </p:blipFill>
        <p:spPr>
          <a:xfrm>
            <a:off x="693812" y="1022647"/>
            <a:ext cx="11011937" cy="565542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691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914162" y="260647"/>
            <a:ext cx="10360501" cy="661888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smtClean="0">
                <a:solidFill>
                  <a:schemeClr val="tx1"/>
                </a:solidFill>
              </a:rPr>
              <a:t>Diagramme de séquence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58708" y="360759"/>
            <a:ext cx="1152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Admin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"/>
          <a:stretch/>
        </p:blipFill>
        <p:spPr>
          <a:xfrm>
            <a:off x="621804" y="1033509"/>
            <a:ext cx="10873208" cy="54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162" y="260647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</a:rPr>
              <a:t>Diagramme de séquence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0636" y="360758"/>
            <a:ext cx="3523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Professeur/Chef de </a:t>
            </a:r>
            <a:r>
              <a:rPr lang="fr-FR" dirty="0" err="1" smtClean="0">
                <a:solidFill>
                  <a:srgbClr val="007575"/>
                </a:solidFill>
              </a:rPr>
              <a:t>filiere</a:t>
            </a:r>
            <a:r>
              <a:rPr lang="fr-FR" dirty="0" smtClean="0">
                <a:solidFill>
                  <a:srgbClr val="007575"/>
                </a:solidFill>
              </a:rPr>
              <a:t>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6"/>
          <a:stretch/>
        </p:blipFill>
        <p:spPr>
          <a:xfrm>
            <a:off x="628166" y="1011824"/>
            <a:ext cx="11017224" cy="58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Plan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 </a:t>
            </a:r>
            <a:r>
              <a:rPr lang="en-US" sz="3200" dirty="0" err="1" smtClean="0"/>
              <a:t>generale</a:t>
            </a:r>
            <a:r>
              <a:rPr lang="en-US" sz="3200" dirty="0" smtClean="0"/>
              <a:t> du </a:t>
            </a:r>
            <a:r>
              <a:rPr lang="en-US" sz="3200" dirty="0" err="1" smtClean="0"/>
              <a:t>projet</a:t>
            </a:r>
            <a:endParaRPr lang="en-US" sz="3200" dirty="0" smtClean="0"/>
          </a:p>
          <a:p>
            <a:r>
              <a:rPr lang="en-US" sz="3200" dirty="0" err="1" smtClean="0"/>
              <a:t>Outils</a:t>
            </a:r>
            <a:endParaRPr lang="en-US" sz="3200" dirty="0"/>
          </a:p>
          <a:p>
            <a:r>
              <a:rPr lang="en-US" sz="3200" dirty="0" err="1" smtClean="0"/>
              <a:t>Analyse</a:t>
            </a:r>
            <a:r>
              <a:rPr lang="en-US" sz="3200" dirty="0" smtClean="0"/>
              <a:t> et </a:t>
            </a:r>
            <a:r>
              <a:rPr lang="en-US" sz="3200" dirty="0" smtClean="0"/>
              <a:t>conception</a:t>
            </a:r>
            <a:endParaRPr lang="en-US" sz="3200" dirty="0" smtClean="0"/>
          </a:p>
          <a:p>
            <a:r>
              <a:rPr lang="en-US" sz="3200" dirty="0" err="1" smtClean="0"/>
              <a:t>Developpement</a:t>
            </a:r>
            <a:endParaRPr lang="en-US" sz="3200" dirty="0" smtClean="0"/>
          </a:p>
          <a:p>
            <a:r>
              <a:rPr lang="en-US" sz="3200" dirty="0" smtClean="0"/>
              <a:t>Conclusion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162" y="260647"/>
            <a:ext cx="10360501" cy="661888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</a:rPr>
              <a:t>Diagramme de séquence :</a:t>
            </a:r>
            <a:endParaRPr lang="fr-FR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58708" y="360759"/>
            <a:ext cx="1388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7575"/>
                </a:solidFill>
              </a:rPr>
              <a:t>Etudiant :</a:t>
            </a:r>
            <a:endParaRPr lang="fr-FR" dirty="0">
              <a:solidFill>
                <a:srgbClr val="00757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" t="8391" r="9391" b="11048"/>
          <a:stretch/>
        </p:blipFill>
        <p:spPr>
          <a:xfrm>
            <a:off x="420407" y="1340768"/>
            <a:ext cx="11348011" cy="44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034073" y="2872456"/>
            <a:ext cx="6120680" cy="1113088"/>
          </a:xfrm>
        </p:spPr>
        <p:txBody>
          <a:bodyPr>
            <a:normAutofit/>
          </a:bodyPr>
          <a:lstStyle/>
          <a:p>
            <a:r>
              <a:rPr lang="en-US" sz="6000" dirty="0" err="1" smtClean="0">
                <a:solidFill>
                  <a:schemeClr val="tx1"/>
                </a:solidFill>
              </a:rPr>
              <a:t>Developpement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5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F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9425"/>
            <a:ext cx="12188825" cy="58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4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62164" y="2872456"/>
            <a:ext cx="4752528" cy="1113088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CONCLUSION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0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2638029" y="2872456"/>
            <a:ext cx="6912768" cy="1113088"/>
          </a:xfrm>
        </p:spPr>
        <p:txBody>
          <a:bodyPr>
            <a:normAutofit fontScale="90000"/>
          </a:bodyPr>
          <a:lstStyle/>
          <a:p>
            <a:r>
              <a:rPr lang="en-US" sz="6000" dirty="0" smtClean="0">
                <a:solidFill>
                  <a:schemeClr val="tx1"/>
                </a:solidFill>
              </a:rPr>
              <a:t>REMARQUES du Jury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162" y="2708920"/>
            <a:ext cx="10360501" cy="194421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Introduction </a:t>
            </a:r>
            <a:r>
              <a:rPr lang="en-US" sz="6000" dirty="0" err="1"/>
              <a:t>generale</a:t>
            </a:r>
            <a:r>
              <a:rPr lang="en-US" sz="6000" dirty="0"/>
              <a:t> du </a:t>
            </a:r>
            <a:r>
              <a:rPr lang="en-US" sz="6000" dirty="0" err="1"/>
              <a:t>projet</a:t>
            </a:r>
            <a:r>
              <a:rPr lang="en-US" sz="6000" dirty="0"/>
              <a:t/>
            </a:r>
            <a:br>
              <a:rPr lang="en-US" sz="6000" dirty="0"/>
            </a:b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2" y="980728"/>
            <a:ext cx="10360501" cy="5112567"/>
          </a:xfrm>
        </p:spPr>
        <p:txBody>
          <a:bodyPr>
            <a:normAutofit/>
          </a:bodyPr>
          <a:lstStyle/>
          <a:p>
            <a:r>
              <a:rPr lang="fr-FR" dirty="0"/>
              <a:t>Notre projet traite la création </a:t>
            </a:r>
            <a:r>
              <a:rPr lang="fr-FR" dirty="0" smtClean="0"/>
              <a:t>d’une application web de gestion des filières , </a:t>
            </a:r>
            <a:r>
              <a:rPr lang="fr-FR" dirty="0"/>
              <a:t>la </a:t>
            </a:r>
            <a:r>
              <a:rPr lang="fr-FR" dirty="0" smtClean="0"/>
              <a:t>création </a:t>
            </a:r>
            <a:r>
              <a:rPr lang="fr-FR" dirty="0"/>
              <a:t>d’un espace pour les étudiants et les professeurs dans lequel, on traite des </a:t>
            </a:r>
            <a:r>
              <a:rPr lang="fr-FR" dirty="0" smtClean="0"/>
              <a:t>données </a:t>
            </a:r>
            <a:r>
              <a:rPr lang="fr-FR" dirty="0"/>
              <a:t>sur les filières et leurs gestions à </a:t>
            </a:r>
            <a:r>
              <a:rPr lang="fr-FR" dirty="0" smtClean="0"/>
              <a:t>savoir :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	</a:t>
            </a:r>
            <a:r>
              <a:rPr lang="fr-FR" dirty="0" smtClean="0">
                <a:solidFill>
                  <a:srgbClr val="007B7B"/>
                </a:solidFill>
              </a:rPr>
              <a:t>1- Manipulation </a:t>
            </a:r>
            <a:r>
              <a:rPr lang="fr-FR" dirty="0">
                <a:solidFill>
                  <a:srgbClr val="007B7B"/>
                </a:solidFill>
              </a:rPr>
              <a:t>des comptes</a:t>
            </a:r>
            <a:r>
              <a:rPr lang="fr-FR" dirty="0" smtClean="0">
                <a:solidFill>
                  <a:srgbClr val="007B7B"/>
                </a:solidFill>
              </a:rPr>
              <a:t/>
            </a:r>
            <a:br>
              <a:rPr lang="fr-FR" dirty="0" smtClean="0">
                <a:solidFill>
                  <a:srgbClr val="007B7B"/>
                </a:solidFill>
              </a:rPr>
            </a:br>
            <a:r>
              <a:rPr lang="fr-FR" dirty="0" smtClean="0">
                <a:solidFill>
                  <a:srgbClr val="007B7B"/>
                </a:solidFill>
              </a:rPr>
              <a:t>	2- Programmation </a:t>
            </a:r>
            <a:r>
              <a:rPr lang="fr-FR" dirty="0">
                <a:solidFill>
                  <a:srgbClr val="007B7B"/>
                </a:solidFill>
              </a:rPr>
              <a:t>des </a:t>
            </a:r>
            <a:r>
              <a:rPr lang="fr-FR" dirty="0" smtClean="0">
                <a:solidFill>
                  <a:srgbClr val="007B7B"/>
                </a:solidFill>
              </a:rPr>
              <a:t>séances</a:t>
            </a:r>
            <a:br>
              <a:rPr lang="fr-FR" dirty="0" smtClean="0">
                <a:solidFill>
                  <a:srgbClr val="007B7B"/>
                </a:solidFill>
              </a:rPr>
            </a:br>
            <a:r>
              <a:rPr lang="fr-FR" dirty="0" smtClean="0">
                <a:solidFill>
                  <a:srgbClr val="007B7B"/>
                </a:solidFill>
              </a:rPr>
              <a:t>	3- Annulation des séances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</a:t>
            </a:r>
            <a:br>
              <a:rPr lang="fr-F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836" y="1484784"/>
            <a:ext cx="10741556" cy="36724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dirty="0" smtClean="0"/>
              <a:t>L’objectif </a:t>
            </a:r>
            <a:r>
              <a:rPr lang="fr-FR" sz="3200" dirty="0"/>
              <a:t>est de stocker les informations liées aux étudiants, professeurs </a:t>
            </a:r>
            <a:r>
              <a:rPr lang="fr-FR" sz="3200" dirty="0" smtClean="0"/>
              <a:t>, administrateurs et </a:t>
            </a:r>
            <a:r>
              <a:rPr lang="fr-FR" sz="3200" dirty="0"/>
              <a:t>emploi du </a:t>
            </a:r>
            <a:r>
              <a:rPr lang="fr-FR" sz="3200" dirty="0" smtClean="0"/>
              <a:t>temps </a:t>
            </a:r>
            <a:r>
              <a:rPr lang="fr-FR" sz="3200" dirty="0"/>
              <a:t>dans une base de données </a:t>
            </a:r>
            <a:r>
              <a:rPr lang="fr-FR" sz="3200" dirty="0" smtClean="0"/>
              <a:t>afin de permettre </a:t>
            </a:r>
            <a:r>
              <a:rPr lang="fr-FR" sz="3200" dirty="0"/>
              <a:t>aux étudiants ainsi qu’aux professeurs de </a:t>
            </a:r>
            <a:r>
              <a:rPr lang="fr-FR" sz="3200" dirty="0" smtClean="0"/>
              <a:t>retrouver, modifier, télécharger  </a:t>
            </a:r>
            <a:r>
              <a:rPr lang="fr-FR" sz="3200" dirty="0"/>
              <a:t>leur </a:t>
            </a:r>
            <a:r>
              <a:rPr lang="fr-FR" sz="3200" dirty="0" smtClean="0"/>
              <a:t>emploi.</a:t>
            </a:r>
          </a:p>
          <a:p>
            <a:pPr marL="0" indent="0">
              <a:buNone/>
            </a:pPr>
            <a:r>
              <a:rPr lang="fr-FR" sz="3200" dirty="0" smtClean="0"/>
              <a:t>L’objectif </a:t>
            </a:r>
            <a:r>
              <a:rPr lang="fr-FR" sz="3200" dirty="0"/>
              <a:t>sera également de </a:t>
            </a:r>
            <a:r>
              <a:rPr lang="fr-FR" sz="3200" dirty="0" smtClean="0"/>
              <a:t>faciliter toutes fonctionnalités </a:t>
            </a:r>
            <a:r>
              <a:rPr lang="fr-FR" sz="3200" dirty="0"/>
              <a:t>afin d’offrir aux utilisateurs une bonne expérience durant l’utilisation </a:t>
            </a:r>
            <a:r>
              <a:rPr lang="fr-FR" sz="3200" smtClean="0"/>
              <a:t>de l’application.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11923" y="2780928"/>
            <a:ext cx="2164979" cy="1113088"/>
          </a:xfrm>
        </p:spPr>
        <p:txBody>
          <a:bodyPr/>
          <a:lstStyle/>
          <a:p>
            <a:r>
              <a:rPr lang="en-US" sz="6000" dirty="0" err="1" smtClean="0"/>
              <a:t>Outils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00572" y="2125593"/>
            <a:ext cx="1205408" cy="555352"/>
          </a:xfrm>
        </p:spPr>
        <p:txBody>
          <a:bodyPr/>
          <a:lstStyle/>
          <a:p>
            <a:r>
              <a:rPr lang="fr-FR" dirty="0" smtClean="0"/>
              <a:t>HTML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398768" y="2098630"/>
            <a:ext cx="607612" cy="609277"/>
          </a:xfrm>
        </p:spPr>
        <p:txBody>
          <a:bodyPr/>
          <a:lstStyle/>
          <a:p>
            <a:r>
              <a:rPr lang="fr-FR" dirty="0" smtClean="0"/>
              <a:t>JS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Langage et interface :</a:t>
            </a:r>
            <a:endParaRPr lang="fr-FR" dirty="0"/>
          </a:p>
        </p:txBody>
      </p:sp>
      <p:sp>
        <p:nvSpPr>
          <p:cNvPr id="12" name="Text Placeholder 8"/>
          <p:cNvSpPr txBox="1">
            <a:spLocks/>
          </p:cNvSpPr>
          <p:nvPr/>
        </p:nvSpPr>
        <p:spPr>
          <a:xfrm>
            <a:off x="7199168" y="2211243"/>
            <a:ext cx="864096" cy="49666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CSS</a:t>
            </a:r>
            <a:endParaRPr lang="en-US" dirty="0"/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1371283" y="2870200"/>
            <a:ext cx="1482769" cy="127888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6" t="8040" r="56753" b="52908"/>
          <a:stretch/>
        </p:blipFill>
        <p:spPr>
          <a:xfrm>
            <a:off x="405780" y="2816932"/>
            <a:ext cx="2448272" cy="266429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2" t="8400" r="-2022" b="52752"/>
          <a:stretch/>
        </p:blipFill>
        <p:spPr>
          <a:xfrm>
            <a:off x="3478438" y="2816932"/>
            <a:ext cx="2448272" cy="26642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61949" r="59191" b="-142"/>
          <a:stretch/>
        </p:blipFill>
        <p:spPr>
          <a:xfrm>
            <a:off x="6399133" y="2816932"/>
            <a:ext cx="2330386" cy="26192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9"/>
          <a:stretch/>
        </p:blipFill>
        <p:spPr>
          <a:xfrm>
            <a:off x="8902724" y="3220719"/>
            <a:ext cx="3070087" cy="1856721"/>
          </a:xfrm>
          <a:prstGeom prst="rect">
            <a:avLst/>
          </a:prstGeom>
        </p:spPr>
      </p:pic>
      <p:sp>
        <p:nvSpPr>
          <p:cNvPr id="18" name="Text Placeholder 8"/>
          <p:cNvSpPr txBox="1">
            <a:spLocks/>
          </p:cNvSpPr>
          <p:nvPr/>
        </p:nvSpPr>
        <p:spPr>
          <a:xfrm>
            <a:off x="10005719" y="2211243"/>
            <a:ext cx="864096" cy="496664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850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8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21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fr-FR" dirty="0" smtClean="0"/>
              <a:t>Langage et interface :</a:t>
            </a:r>
            <a:endParaRPr lang="fr-FR" dirty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2245831" y="1914696"/>
            <a:ext cx="1205408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jQuery</a:t>
            </a:r>
            <a:endParaRPr lang="en-US" dirty="0">
              <a:solidFill>
                <a:srgbClr val="008787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48" y="2533835"/>
            <a:ext cx="4392488" cy="998960"/>
          </a:xfrm>
          <a:prstGeom prst="rect">
            <a:avLst/>
          </a:prstGeom>
          <a:gradFill>
            <a:gsLst>
              <a:gs pos="0">
                <a:schemeClr val="tx1"/>
              </a:gs>
              <a:gs pos="85000">
                <a:schemeClr val="tx1"/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74" y="2414615"/>
            <a:ext cx="2474800" cy="12374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67" y="2307252"/>
            <a:ext cx="1458201" cy="1452125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4941168"/>
            <a:ext cx="4741495" cy="123723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6421114" y="1859263"/>
            <a:ext cx="1080120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LATEX</a:t>
            </a:r>
            <a:endParaRPr lang="en-US" dirty="0">
              <a:solidFill>
                <a:srgbClr val="008787"/>
              </a:solidFill>
            </a:endParaRP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2061964" y="4290354"/>
            <a:ext cx="1421432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XAMPP</a:t>
            </a:r>
            <a:endParaRPr lang="en-US" dirty="0">
              <a:solidFill>
                <a:srgbClr val="008787"/>
              </a:solidFill>
            </a:endParaRPr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9760393" y="1914696"/>
            <a:ext cx="1421432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VS Code</a:t>
            </a:r>
            <a:endParaRPr lang="en-US" dirty="0">
              <a:solidFill>
                <a:srgbClr val="008787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72" y="4941168"/>
            <a:ext cx="4598312" cy="12068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9" name="Text Placeholder 7"/>
          <p:cNvSpPr txBox="1">
            <a:spLocks/>
          </p:cNvSpPr>
          <p:nvPr/>
        </p:nvSpPr>
        <p:spPr>
          <a:xfrm>
            <a:off x="8975089" y="4290354"/>
            <a:ext cx="1344556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Draw.io</a:t>
            </a:r>
            <a:endParaRPr lang="en-US" dirty="0">
              <a:solidFill>
                <a:srgbClr val="00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14162" y="764704"/>
            <a:ext cx="10360501" cy="994123"/>
          </a:xfrm>
          <a:prstGeom prst="rect">
            <a:avLst/>
          </a:prstGeom>
        </p:spPr>
        <p:txBody>
          <a:bodyPr/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collaboration et </a:t>
            </a:r>
            <a:r>
              <a:rPr lang="fr-FR" dirty="0" smtClean="0"/>
              <a:t>communication :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3140968"/>
            <a:ext cx="4781830" cy="1562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703" y="2686417"/>
            <a:ext cx="2736304" cy="247122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7"/>
          <p:cNvSpPr txBox="1">
            <a:spLocks/>
          </p:cNvSpPr>
          <p:nvPr/>
        </p:nvSpPr>
        <p:spPr>
          <a:xfrm>
            <a:off x="2096540" y="2408741"/>
            <a:ext cx="2696453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Microsoft Teams</a:t>
            </a:r>
            <a:endParaRPr lang="en-US" dirty="0">
              <a:solidFill>
                <a:srgbClr val="008787"/>
              </a:solidFill>
            </a:endParaRP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9222783" y="1944946"/>
            <a:ext cx="1296144" cy="555352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>
                <a:solidFill>
                  <a:srgbClr val="008787"/>
                </a:solidFill>
              </a:rPr>
              <a:t>GitHub</a:t>
            </a:r>
            <a:endParaRPr lang="en-US" dirty="0">
              <a:solidFill>
                <a:srgbClr val="00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373</TotalTime>
  <Words>254</Words>
  <Application>Microsoft Office PowerPoint</Application>
  <PresentationFormat>Custom</PresentationFormat>
  <Paragraphs>59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Tech 16x9</vt:lpstr>
      <vt:lpstr>PowerPoint Presentation</vt:lpstr>
      <vt:lpstr>Plan </vt:lpstr>
      <vt:lpstr>Introduction generale du projet </vt:lpstr>
      <vt:lpstr>Notre projet traite la création d’une application web de gestion des filières , la création d’un espace pour les étudiants et les professeurs dans lequel, on traite des données sur les filières et leurs gestions à savoir :   1- Manipulation des comptes  2- Programmation des séances  3- Annulation des séances   </vt:lpstr>
      <vt:lpstr>PowerPoint Presentation</vt:lpstr>
      <vt:lpstr>Outils </vt:lpstr>
      <vt:lpstr>Langage et interface :</vt:lpstr>
      <vt:lpstr>Langage et interface :</vt:lpstr>
      <vt:lpstr>PowerPoint Presentation</vt:lpstr>
      <vt:lpstr>Analyse et conception</vt:lpstr>
      <vt:lpstr>Use_case :</vt:lpstr>
      <vt:lpstr>Use_case :</vt:lpstr>
      <vt:lpstr>Use_case :</vt:lpstr>
      <vt:lpstr>Use_case :</vt:lpstr>
      <vt:lpstr>Use_case :</vt:lpstr>
      <vt:lpstr>UML :</vt:lpstr>
      <vt:lpstr>Diagramme de séquence :</vt:lpstr>
      <vt:lpstr>PowerPoint Presentation</vt:lpstr>
      <vt:lpstr>Diagramme de séquence :</vt:lpstr>
      <vt:lpstr>Diagramme de séquence :</vt:lpstr>
      <vt:lpstr>Developpement</vt:lpstr>
      <vt:lpstr>PowerPoint Presentation</vt:lpstr>
      <vt:lpstr>CONCLUSION</vt:lpstr>
      <vt:lpstr>REMARQUES du Jury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My pc</cp:lastModifiedBy>
  <cp:revision>20</cp:revision>
  <dcterms:created xsi:type="dcterms:W3CDTF">2021-06-29T00:07:19Z</dcterms:created>
  <dcterms:modified xsi:type="dcterms:W3CDTF">2021-06-29T14:38:32Z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